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58" r:id="rId7"/>
    <p:sldId id="267" r:id="rId8"/>
    <p:sldId id="268" r:id="rId9"/>
    <p:sldId id="269" r:id="rId10"/>
    <p:sldId id="259" r:id="rId11"/>
    <p:sldId id="261" r:id="rId12"/>
    <p:sldId id="264" r:id="rId13"/>
    <p:sldId id="265" r:id="rId14"/>
    <p:sldId id="266" r:id="rId15"/>
    <p:sldId id="270" r:id="rId16"/>
    <p:sldId id="271" r:id="rId17"/>
    <p:sldId id="272" r:id="rId18"/>
    <p:sldId id="299" r:id="rId19"/>
    <p:sldId id="273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начало года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60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AB-4B75-9A98-C71B03F95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7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конец года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</c:v>
                </c:pt>
                <c:pt idx="1">
                  <c:v>65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D7-4B53-9AB1-D8B5D6DE6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7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начало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0</c:v>
                </c:pt>
                <c:pt idx="1">
                  <c:v>60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0D-4330-91C3-D24E843056C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конец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65</c:v>
                </c:pt>
                <c:pt idx="1">
                  <c:v>35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0D-4330-91C3-D24E84305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4318464"/>
        <c:axId val="84324352"/>
        <c:axId val="0"/>
      </c:bar3DChart>
      <c:catAx>
        <c:axId val="8431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4324352"/>
        <c:crosses val="autoZero"/>
        <c:auto val="1"/>
        <c:lblAlgn val="ctr"/>
        <c:lblOffset val="100"/>
        <c:noMultiLvlLbl val="0"/>
      </c:catAx>
      <c:valAx>
        <c:axId val="843243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4318464"/>
        <c:crosses val="autoZero"/>
        <c:crossBetween val="between"/>
      </c:valAx>
      <c:spPr>
        <a:noFill/>
        <a:ln w="25377">
          <a:noFill/>
        </a:ln>
      </c:spPr>
    </c:plotArea>
    <c:legend>
      <c:legendPos val="t"/>
      <c:layout>
        <c:manualLayout>
          <c:xMode val="edge"/>
          <c:yMode val="edge"/>
          <c:x val="0.30881908312697703"/>
          <c:y val="0.28154775131636151"/>
          <c:w val="0.37773202377971332"/>
          <c:h val="7.1757564046825498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ФОНЫ ПРЕЗЕНТАЦИЙ\0fc26b21e0f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996" y="-38945"/>
            <a:ext cx="9302996" cy="689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 rot="21009836">
            <a:off x="85123" y="143872"/>
            <a:ext cx="41978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</a:rPr>
              <a:t>МДОУ «Детский сад №1 «Звездочка» </a:t>
            </a:r>
            <a:r>
              <a:rPr lang="ru-RU" sz="2000" dirty="0" err="1">
                <a:solidFill>
                  <a:srgbClr val="0070C0"/>
                </a:solidFill>
              </a:rPr>
              <a:t>г.Красный</a:t>
            </a:r>
            <a:r>
              <a:rPr lang="ru-RU" sz="2000" dirty="0">
                <a:solidFill>
                  <a:srgbClr val="0070C0"/>
                </a:solidFill>
              </a:rPr>
              <a:t> Кут Саратовской области»</a:t>
            </a:r>
          </a:p>
        </p:txBody>
      </p:sp>
      <p:sp>
        <p:nvSpPr>
          <p:cNvPr id="4" name="Прямоугольник 3"/>
          <p:cNvSpPr/>
          <p:nvPr/>
        </p:nvSpPr>
        <p:spPr>
          <a:xfrm rot="20987367">
            <a:off x="96018" y="2171372"/>
            <a:ext cx="49423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rgbClr val="0070C0"/>
                </a:solidFill>
              </a:rPr>
              <a:t>Проект</a:t>
            </a:r>
            <a:endParaRPr lang="ru-RU" sz="3600" dirty="0">
              <a:solidFill>
                <a:srgbClr val="0070C0"/>
              </a:solidFill>
            </a:endParaRPr>
          </a:p>
          <a:p>
            <a:pPr algn="ctr"/>
            <a:r>
              <a:rPr lang="ru-RU" sz="3600" b="1" i="1" dirty="0">
                <a:solidFill>
                  <a:srgbClr val="00B050"/>
                </a:solidFill>
              </a:rPr>
              <a:t>«Наши пальчики играют»</a:t>
            </a:r>
            <a:endParaRPr lang="ru-RU" sz="36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009720">
            <a:off x="587065" y="4513139"/>
            <a:ext cx="44637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rgbClr val="0070C0"/>
                </a:solidFill>
              </a:rPr>
              <a:t>Подготовила воспитатель</a:t>
            </a:r>
          </a:p>
          <a:p>
            <a:pPr algn="ctr"/>
            <a:r>
              <a:rPr lang="ru-RU" sz="2000" i="1" dirty="0">
                <a:solidFill>
                  <a:srgbClr val="0070C0"/>
                </a:solidFill>
              </a:rPr>
              <a:t>второй группы раннего возраста</a:t>
            </a:r>
          </a:p>
          <a:p>
            <a:pPr algn="ctr"/>
            <a:r>
              <a:rPr lang="ru-RU" sz="2000" i="1" dirty="0">
                <a:solidFill>
                  <a:srgbClr val="0070C0"/>
                </a:solidFill>
              </a:rPr>
              <a:t>«Гномики» </a:t>
            </a:r>
            <a:r>
              <a:rPr lang="ru-RU" sz="2000" i="1" dirty="0" err="1">
                <a:solidFill>
                  <a:srgbClr val="0070C0"/>
                </a:solidFill>
              </a:rPr>
              <a:t>Бушухина</a:t>
            </a:r>
            <a:r>
              <a:rPr lang="ru-RU" sz="2000" i="1" dirty="0">
                <a:solidFill>
                  <a:srgbClr val="0070C0"/>
                </a:solidFill>
              </a:rPr>
              <a:t> Юлия Михайловна</a:t>
            </a:r>
          </a:p>
        </p:txBody>
      </p:sp>
    </p:spTree>
    <p:extLst>
      <p:ext uri="{BB962C8B-B14F-4D97-AF65-F5344CB8AC3E}">
        <p14:creationId xmlns:p14="http://schemas.microsoft.com/office/powerpoint/2010/main" val="3702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Home\Downloads\765973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15616" y="260648"/>
            <a:ext cx="32278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u="sng" dirty="0">
                <a:solidFill>
                  <a:srgbClr val="002060"/>
                </a:solidFill>
              </a:rPr>
              <a:t>III</a:t>
            </a:r>
            <a:r>
              <a:rPr lang="ru-RU" sz="2000" b="1" i="1" u="sng" dirty="0">
                <a:solidFill>
                  <a:srgbClr val="002060"/>
                </a:solidFill>
              </a:rPr>
              <a:t> этап –заключительный</a:t>
            </a:r>
            <a:endParaRPr lang="ru-RU" sz="2000" u="sng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908720"/>
            <a:ext cx="61206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диагностическое обследование детей по мелкой моторике в конце  учебного года.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показ игры с использованием игровых пособий по развитию мелкой моторики.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Организовать выставка методической литературы и игровых пособий по данной проблеме.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25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818152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5536" y="116632"/>
            <a:ext cx="655272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Основная задача проекта:</a:t>
            </a:r>
          </a:p>
          <a:p>
            <a:r>
              <a:rPr lang="ru-RU" b="1" i="1" dirty="0"/>
              <a:t> </a:t>
            </a:r>
            <a:r>
              <a:rPr lang="ru-RU" sz="2000" i="1" dirty="0">
                <a:solidFill>
                  <a:srgbClr val="7030A0"/>
                </a:solidFill>
              </a:rPr>
              <a:t>Повысить уровень  развития мелкой моторики детей через использование игровых пособий и проведение пальчиковых игр.</a:t>
            </a:r>
          </a:p>
          <a:p>
            <a:endParaRPr lang="ru-RU" dirty="0"/>
          </a:p>
        </p:txBody>
      </p:sp>
      <p:pic>
        <p:nvPicPr>
          <p:cNvPr id="7" name="Picture 3" descr="C:\Users\Home\Desktop\Альбина\папка садик\1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38"/>
          <a:stretch/>
        </p:blipFill>
        <p:spPr bwMode="auto">
          <a:xfrm>
            <a:off x="2339752" y="1700808"/>
            <a:ext cx="4104456" cy="38036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43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422195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69269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4920" y="335845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 </a:t>
            </a:r>
            <a:endParaRPr lang="ru-RU" sz="2000" b="1" i="1" dirty="0">
              <a:solidFill>
                <a:srgbClr val="7030A0"/>
              </a:solidFill>
            </a:endParaRPr>
          </a:p>
          <a:p>
            <a:r>
              <a:rPr lang="ru-RU" b="1" i="1" dirty="0">
                <a:solidFill>
                  <a:srgbClr val="7030A0"/>
                </a:solidFill>
              </a:rPr>
              <a:t>         Дети: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К концу года у детей пальчики станут более ловкими;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Повысится интерес детей к пальчиковым играм;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Дети овладеют двигательными умениями, навыками, совершенствуется деятельность артикуляционного аппарата;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Станут  больше говорить   со взрослыми, общаться со сверстниками.</a:t>
            </a:r>
          </a:p>
          <a:p>
            <a:r>
              <a:rPr lang="ru-RU" i="1" dirty="0">
                <a:solidFill>
                  <a:srgbClr val="7030A0"/>
                </a:solidFill>
              </a:rPr>
              <a:t>        </a:t>
            </a:r>
            <a:r>
              <a:rPr lang="ru-RU" b="1" i="1" dirty="0">
                <a:solidFill>
                  <a:srgbClr val="7030A0"/>
                </a:solidFill>
              </a:rPr>
              <a:t>Родители: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Повысится интерес у родителей к данному вопросу;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Расширится  кругозор родителей о влиянии пальчиковых игр;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Родители будут играть дома с детьми в пальчиковые игры;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Помощь и участие в разнообразных мероприятиях.</a:t>
            </a:r>
          </a:p>
          <a:p>
            <a:r>
              <a:rPr lang="ru-RU" b="1" i="1" dirty="0">
                <a:solidFill>
                  <a:srgbClr val="7030A0"/>
                </a:solidFill>
              </a:rPr>
              <a:t>          Педагоги: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Разработанная система поможет повысить уровень развития мелкой моторики у детей;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                        Установится эмоциональный контакт с ребенком;</a:t>
            </a:r>
          </a:p>
          <a:p>
            <a:pPr lvl="0"/>
            <a:r>
              <a:rPr lang="ru-RU" i="1" dirty="0">
                <a:solidFill>
                  <a:srgbClr val="7030A0"/>
                </a:solidFill>
              </a:rPr>
              <a:t>                         Будут стремиться взаимодействовать с родителями.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88716" y="149958"/>
            <a:ext cx="3843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Ожидаемый результат:</a:t>
            </a:r>
          </a:p>
        </p:txBody>
      </p:sp>
    </p:spTree>
    <p:extLst>
      <p:ext uri="{BB962C8B-B14F-4D97-AF65-F5344CB8AC3E}">
        <p14:creationId xmlns:p14="http://schemas.microsoft.com/office/powerpoint/2010/main" val="331948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160024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88640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Схема изучения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301578"/>
              </p:ext>
            </p:extLst>
          </p:nvPr>
        </p:nvGraphicFramePr>
        <p:xfrm>
          <a:off x="1547664" y="906031"/>
          <a:ext cx="5472611" cy="43149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6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Раздел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Содержание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Методика обследования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085">
                <a:tc rowSpan="5">
                  <a:txBody>
                    <a:bodyPr/>
                    <a:lstStyle/>
                    <a:p>
                      <a:pPr marL="110299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Пальчиковые игры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ru-RU" sz="1000" b="1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трализованная</a:t>
                      </a: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игра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 vert="vert27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Сжимание пальчиков в кулачок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Упражнение «Сожми кулачек»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Соединение двух пальчиков в колечко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Упражнение «Очки»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Сгибание пальчиков по очереди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Упражнение «Детки кашу варили» (используем имя ребенка)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Повторение за воспитателем логоритмических  движений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Упражнение «Снегирек»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Сел на веку снегирек.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Брызнул дождик - он промок.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Ветерок подуй слегка,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Обсуши нам снегирька.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Умение повторить за взрослым фигуры, составленные из пальчиков (стол, стул)</a:t>
                      </a:r>
                      <a:endParaRPr lang="ru-RU" sz="9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Упражнение из ладошек «Стул», «Стол»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655" marR="48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75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Home\Downloads\765973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47874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Уровень развития мелкой моторики детей 2-3 лет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122546"/>
              </p:ext>
            </p:extLst>
          </p:nvPr>
        </p:nvGraphicFramePr>
        <p:xfrm>
          <a:off x="899592" y="980728"/>
          <a:ext cx="5394325" cy="310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52786" y="3893046"/>
            <a:ext cx="64807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7030A0"/>
                </a:solidFill>
              </a:rPr>
              <a:t>1 группа - дети со средним уровнем развития мелкой моторики (6 детей) –60%</a:t>
            </a:r>
          </a:p>
          <a:p>
            <a:r>
              <a:rPr lang="ru-RU" sz="2000" i="1" dirty="0">
                <a:solidFill>
                  <a:srgbClr val="7030A0"/>
                </a:solidFill>
              </a:rPr>
              <a:t> 2 группа - дети с низким уровнем развития мелкой моторики (12 детей) –40%</a:t>
            </a:r>
          </a:p>
        </p:txBody>
      </p:sp>
    </p:spTree>
    <p:extLst>
      <p:ext uri="{BB962C8B-B14F-4D97-AF65-F5344CB8AC3E}">
        <p14:creationId xmlns:p14="http://schemas.microsoft.com/office/powerpoint/2010/main" val="365847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818152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9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1019" y="146346"/>
            <a:ext cx="58956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Уровень развития мелкой моторики детей 2-3 лет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4293096"/>
            <a:ext cx="6048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1</a:t>
            </a:r>
            <a:r>
              <a:rPr lang="ru-RU" sz="2000" b="1" dirty="0">
                <a:solidFill>
                  <a:srgbClr val="7030A0"/>
                </a:solidFill>
              </a:rPr>
              <a:t> </a:t>
            </a:r>
            <a:r>
              <a:rPr lang="ru-RU" sz="2000" i="1" dirty="0">
                <a:solidFill>
                  <a:srgbClr val="7030A0"/>
                </a:solidFill>
              </a:rPr>
              <a:t>группа  - дети со средним уровнем развития мелкой моторики (13 детей) - 65 %</a:t>
            </a:r>
          </a:p>
          <a:p>
            <a:r>
              <a:rPr lang="ru-RU" sz="2000" i="1" dirty="0">
                <a:solidFill>
                  <a:srgbClr val="7030A0"/>
                </a:solidFill>
              </a:rPr>
              <a:t>2 группа - дети с высоким уровнем развития мелкой моторики  (7 детей) – 35 %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31011"/>
              </p:ext>
            </p:extLst>
          </p:nvPr>
        </p:nvGraphicFramePr>
        <p:xfrm>
          <a:off x="1526456" y="1183299"/>
          <a:ext cx="5394325" cy="310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0341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Graphic spid="9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422195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1327" y="186778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Сравнительный  анализ диагностики развития мелкой моторики у детей </a:t>
            </a:r>
          </a:p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2 группы раннего возраста на начало  и конец года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823757"/>
              </p:ext>
            </p:extLst>
          </p:nvPr>
        </p:nvGraphicFramePr>
        <p:xfrm>
          <a:off x="1874837" y="1874837"/>
          <a:ext cx="5394325" cy="310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154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160024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1060" y="50709"/>
            <a:ext cx="75608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Перспективный план проведения пальчиковых игр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в 2-й группе раннего возраста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123501"/>
              </p:ext>
            </p:extLst>
          </p:nvPr>
        </p:nvGraphicFramePr>
        <p:xfrm>
          <a:off x="1592555" y="1052736"/>
          <a:ext cx="6189345" cy="4229855"/>
        </p:xfrm>
        <a:graphic>
          <a:graphicData uri="http://schemas.openxmlformats.org/drawingml/2006/table">
            <a:tbl>
              <a:tblPr/>
              <a:tblGrid>
                <a:gridCol w="608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Тема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Программное содержание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8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18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Сентябрь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«Сорока-сорока»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1. Активизировать движения  пальцев рук, развивать речь.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2. Побуждать проговаривать    окончание строчки.   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3. Доставить удовольствие детям.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«Ладушки - ладушки»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1. Формировать положительный  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  эмоциональный настрой детей  на совместную работу.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2. Развивать ощущение   собственных движений.   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3. Развивать мелкую моторику  пальцев рук.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956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85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160024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59" y="188640"/>
            <a:ext cx="3007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Результативность: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3009" y="836712"/>
            <a:ext cx="68093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У </a:t>
            </a:r>
            <a:r>
              <a:rPr lang="ru-RU" sz="2000" i="1" dirty="0">
                <a:solidFill>
                  <a:srgbClr val="7030A0"/>
                </a:solidFill>
              </a:rPr>
              <a:t>детей повысился интерес к различным упражнениям, играм, с мелкими предметами, тренажёрами; дети с удовольствием стали использовать пальчиковые игры в своей деятельности, сочетая их с речевой активностью, родители утвердились в значимости развития ручной умелости.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4984" y="2970221"/>
            <a:ext cx="131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Вывод: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3009" y="3493441"/>
            <a:ext cx="70867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7030A0"/>
                </a:solidFill>
              </a:rPr>
              <a:t>Подбор дидактических пособий и проведение пальчиковых игр дал положительный результат в работе по развитию мелкой моторики детей дошкольного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22936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Home\Downloads\765973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331640" y="188640"/>
            <a:ext cx="22060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Заключение: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908720"/>
            <a:ext cx="59766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7030A0"/>
                </a:solidFill>
              </a:rPr>
              <a:t>Развитие кисти руки и координации движений пальцев рук – задача комплексная, охватывающая многие сферы деятельности ребёнка. Целенаправленная, систематическая и планомерная работа по развитию мелкой моторики рук у детей дошкольного возраста во взаимодействии с родителями способствует формированию  способностей, положительно влияет на речь, а самое главное – способствует сохранению физического и психического здоровья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331091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ome\Downloads\765973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57997" y="908720"/>
            <a:ext cx="625030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/>
              <a:t> </a:t>
            </a:r>
            <a:r>
              <a:rPr lang="ru-RU" sz="2400" i="1" dirty="0">
                <a:solidFill>
                  <a:srgbClr val="002060"/>
                </a:solidFill>
              </a:rPr>
              <a:t>«Истоки способностей и дарований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400" i="1" dirty="0">
                <a:solidFill>
                  <a:srgbClr val="002060"/>
                </a:solidFill>
              </a:rPr>
              <a:t>детей – на кончиках их пальцев.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400" i="1" dirty="0">
                <a:solidFill>
                  <a:srgbClr val="002060"/>
                </a:solidFill>
              </a:rPr>
              <a:t>Чем больше уверенности в движениях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400" i="1" dirty="0">
                <a:solidFill>
                  <a:srgbClr val="002060"/>
                </a:solidFill>
              </a:rPr>
              <a:t>детской руки, тем тоньше взаимодействие руки с орудием труда, сложнее движения,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400" i="1" dirty="0">
                <a:solidFill>
                  <a:srgbClr val="002060"/>
                </a:solidFill>
              </a:rPr>
              <a:t>ярче творческая стихия детского разума.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400" i="1" dirty="0">
                <a:solidFill>
                  <a:srgbClr val="002060"/>
                </a:solidFill>
              </a:rPr>
              <a:t>А чем больше мастерства в детской руке, тем ребенок умнее…»</a:t>
            </a:r>
            <a:endParaRPr lang="ru-RU" sz="2400" dirty="0">
              <a:solidFill>
                <a:srgbClr val="002060"/>
              </a:solidFill>
            </a:endParaRPr>
          </a:p>
          <a:p>
            <a:pPr algn="r"/>
            <a:r>
              <a:rPr lang="ru-RU" sz="2000" i="1" dirty="0"/>
              <a:t> </a:t>
            </a:r>
            <a:endParaRPr lang="ru-RU" sz="2000" dirty="0"/>
          </a:p>
          <a:p>
            <a:pPr algn="r"/>
            <a:r>
              <a:rPr lang="ru-RU" sz="2400" i="1" dirty="0">
                <a:solidFill>
                  <a:schemeClr val="accent6">
                    <a:lumMod val="50000"/>
                  </a:schemeClr>
                </a:solidFill>
              </a:rPr>
              <a:t>В.А. Сухомлинский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ome\Downloads\422195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85" y="-19050"/>
            <a:ext cx="9153179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8141" y="188640"/>
            <a:ext cx="4263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Используемая литература</a:t>
            </a:r>
          </a:p>
        </p:txBody>
      </p:sp>
      <p:pic>
        <p:nvPicPr>
          <p:cNvPr id="2050" name="Picture 2" descr="C:\Users\Home\Downloads\i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41" y="711861"/>
            <a:ext cx="1887595" cy="26017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Home\Downloads\i (5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47281"/>
            <a:ext cx="1886363" cy="25202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Home\Downloads\i (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547281"/>
            <a:ext cx="1815084" cy="25202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Home\Downloads\i (7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47281"/>
            <a:ext cx="1845914" cy="25202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Home\Downloads\i (8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711860"/>
            <a:ext cx="1800200" cy="2573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Home\Downloads\100909134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717" y="740460"/>
            <a:ext cx="1728192" cy="2544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Home\Downloads\101064614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40460"/>
            <a:ext cx="1728191" cy="25445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42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Downloads\818152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7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95748" y="123485"/>
            <a:ext cx="2291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Актуальность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9992" y="836712"/>
            <a:ext cx="64447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7030A0"/>
                </a:solidFill>
              </a:rPr>
              <a:t>Актуальность работы по развитию мелкой моторики детей раннего возраста обусловлена и возрастными психологическими и физиологическими особенностями детей.</a:t>
            </a:r>
          </a:p>
          <a:p>
            <a:r>
              <a:rPr lang="ru-RU" sz="2000" i="1" dirty="0">
                <a:solidFill>
                  <a:srgbClr val="7030A0"/>
                </a:solidFill>
              </a:rPr>
              <a:t> Развитие мелкой моторики (гибкости и точности движений пальцев рук)  - мощный стимул развития у детей восприятия, внимания, памяти, мышления и речи. </a:t>
            </a:r>
            <a:endParaRPr lang="ru-RU" sz="2000" dirty="0">
              <a:solidFill>
                <a:srgbClr val="7030A0"/>
              </a:solidFill>
            </a:endParaRPr>
          </a:p>
          <a:p>
            <a:r>
              <a:rPr lang="ru-RU" sz="2000" i="1" dirty="0">
                <a:solidFill>
                  <a:srgbClr val="7030A0"/>
                </a:solidFill>
              </a:rPr>
              <a:t>Мелкая моторика рук – это разнообразные движения пальчиками и ладонями.</a:t>
            </a:r>
            <a:endParaRPr lang="ru-RU" sz="2000" dirty="0">
              <a:solidFill>
                <a:srgbClr val="7030A0"/>
              </a:solidFill>
            </a:endParaRPr>
          </a:p>
          <a:p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7" name="Picture 2" descr="C:\Users\Home\Desktop\конкурс по англ яыку\i (8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538" y="4365104"/>
            <a:ext cx="1228725" cy="172819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90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ownloads\422195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91680" y="82034"/>
            <a:ext cx="2890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Паспорт проекта: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07653"/>
            <a:ext cx="69847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Цель проекта:</a:t>
            </a:r>
          </a:p>
          <a:p>
            <a:r>
              <a:rPr lang="ru-RU" sz="2000" i="1" dirty="0">
                <a:solidFill>
                  <a:srgbClr val="7030A0"/>
                </a:solidFill>
              </a:rPr>
              <a:t> Разработать систему работы для развития мелкой моторики рук детей раннего возраста в процессе пальчиковых игр и использовании игровых пособий.</a:t>
            </a:r>
          </a:p>
          <a:p>
            <a:r>
              <a:rPr lang="ru-RU" sz="2000" i="1" dirty="0">
                <a:solidFill>
                  <a:srgbClr val="7030A0"/>
                </a:solidFill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44824"/>
            <a:ext cx="77048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Задачи проекта: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 Разработать план работы по теме "Наши пальчики играют";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Приобрести игровые пособия к пальчиковым играм;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Разработать картотеку пальчиковых игр;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Разработать перспективный план по работе над развитием мелкой моторики;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Привлечь родителей к помощи по работе над данным проектом;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Развивать мелкую моторику пальцев кистей рук.</a:t>
            </a:r>
          </a:p>
          <a:p>
            <a:r>
              <a:rPr lang="ru-RU" sz="2000" i="1" dirty="0">
                <a:solidFill>
                  <a:srgbClr val="7030A0"/>
                </a:solidFill>
              </a:rPr>
              <a:t> 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63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ome\Downloads\160024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404664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Тип проекта: </a:t>
            </a:r>
            <a:r>
              <a:rPr lang="ru-RU" sz="2000" i="1" dirty="0">
                <a:solidFill>
                  <a:srgbClr val="7030A0"/>
                </a:solidFill>
              </a:rPr>
              <a:t>игровой, групповой, творческий.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71436"/>
            <a:ext cx="47777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По времени реализации:</a:t>
            </a:r>
            <a:r>
              <a:rPr lang="ru-RU" sz="2000" i="1" dirty="0">
                <a:solidFill>
                  <a:srgbClr val="7030A0"/>
                </a:solidFill>
              </a:rPr>
              <a:t> долгосрочный</a:t>
            </a:r>
            <a:r>
              <a:rPr lang="ru-RU" sz="2000" i="1" dirty="0">
                <a:solidFill>
                  <a:srgbClr val="002060"/>
                </a:solidFill>
              </a:rPr>
              <a:t>.</a:t>
            </a:r>
            <a:r>
              <a:rPr lang="ru-RU" sz="2000" i="1" u="sng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84784"/>
            <a:ext cx="68117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Участники проекта: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Воспитатель </a:t>
            </a:r>
            <a:r>
              <a:rPr lang="ru-RU" sz="2000" i="1" dirty="0" err="1">
                <a:solidFill>
                  <a:srgbClr val="7030A0"/>
                </a:solidFill>
              </a:rPr>
              <a:t>Бушухина</a:t>
            </a:r>
            <a:r>
              <a:rPr lang="ru-RU" sz="2000" i="1" dirty="0">
                <a:solidFill>
                  <a:srgbClr val="7030A0"/>
                </a:solidFill>
              </a:rPr>
              <a:t> Ю.М.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Воспитанники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родители воспитанников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949758"/>
            <a:ext cx="68117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Сроки реализации: </a:t>
            </a:r>
            <a:r>
              <a:rPr lang="ru-RU" sz="2000" i="1" dirty="0">
                <a:solidFill>
                  <a:srgbClr val="7030A0"/>
                </a:solidFill>
              </a:rPr>
              <a:t>1 учебный год (сентябрь-май).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3459715"/>
            <a:ext cx="66247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u="sng" dirty="0">
                <a:solidFill>
                  <a:srgbClr val="002060"/>
                </a:solidFill>
              </a:rPr>
              <a:t>Форма представления: </a:t>
            </a:r>
            <a:r>
              <a:rPr lang="ru-RU" sz="2000" i="1" dirty="0">
                <a:solidFill>
                  <a:srgbClr val="7030A0"/>
                </a:solidFill>
              </a:rPr>
              <a:t>слайдовая презентация.</a:t>
            </a:r>
          </a:p>
        </p:txBody>
      </p:sp>
    </p:spTree>
    <p:extLst>
      <p:ext uri="{BB962C8B-B14F-4D97-AF65-F5344CB8AC3E}">
        <p14:creationId xmlns:p14="http://schemas.microsoft.com/office/powerpoint/2010/main" val="140035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ome\Downloads\7659738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69476"/>
            <a:ext cx="59141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Принципы реализации проекта:</a:t>
            </a:r>
          </a:p>
        </p:txBody>
      </p:sp>
      <p:sp>
        <p:nvSpPr>
          <p:cNvPr id="7" name="Овальная выноска 6"/>
          <p:cNvSpPr/>
          <p:nvPr/>
        </p:nvSpPr>
        <p:spPr>
          <a:xfrm>
            <a:off x="736350" y="1124744"/>
            <a:ext cx="3043562" cy="1116704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7030A0"/>
                </a:solidFill>
              </a:rPr>
              <a:t>Принцип доступности </a:t>
            </a:r>
          </a:p>
        </p:txBody>
      </p:sp>
      <p:sp>
        <p:nvSpPr>
          <p:cNvPr id="8" name="Овальная выноска 7"/>
          <p:cNvSpPr/>
          <p:nvPr/>
        </p:nvSpPr>
        <p:spPr>
          <a:xfrm>
            <a:off x="1069118" y="2726632"/>
            <a:ext cx="2998826" cy="105355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7030A0"/>
                </a:solidFill>
              </a:rPr>
              <a:t>Принцип систематичности  </a:t>
            </a:r>
          </a:p>
        </p:txBody>
      </p:sp>
      <p:sp>
        <p:nvSpPr>
          <p:cNvPr id="9" name="Овальная выноска 8"/>
          <p:cNvSpPr/>
          <p:nvPr/>
        </p:nvSpPr>
        <p:spPr>
          <a:xfrm>
            <a:off x="1547664" y="4293096"/>
            <a:ext cx="3168352" cy="1206424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7030A0"/>
                </a:solidFill>
              </a:rPr>
              <a:t>Принцип интеграции </a:t>
            </a:r>
          </a:p>
        </p:txBody>
      </p:sp>
      <p:sp>
        <p:nvSpPr>
          <p:cNvPr id="10" name="Овальная выноска 9"/>
          <p:cNvSpPr/>
          <p:nvPr/>
        </p:nvSpPr>
        <p:spPr>
          <a:xfrm>
            <a:off x="4283968" y="748083"/>
            <a:ext cx="3168352" cy="109841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7030A0"/>
                </a:solidFill>
              </a:rPr>
              <a:t>Принцип индивидуального подхода  </a:t>
            </a:r>
          </a:p>
        </p:txBody>
      </p:sp>
      <p:sp>
        <p:nvSpPr>
          <p:cNvPr id="11" name="Овальная выноска 10"/>
          <p:cNvSpPr/>
          <p:nvPr/>
        </p:nvSpPr>
        <p:spPr>
          <a:xfrm>
            <a:off x="4788024" y="2375448"/>
            <a:ext cx="3024336" cy="105355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7030A0"/>
                </a:solidFill>
              </a:rPr>
              <a:t>Комплексно-тематический принцип </a:t>
            </a:r>
            <a:endParaRPr lang="ru-RU" sz="2000" i="1" dirty="0">
              <a:solidFill>
                <a:srgbClr val="7030A0"/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5004048" y="4077072"/>
            <a:ext cx="3024336" cy="1116124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rgbClr val="7030A0"/>
                </a:solidFill>
              </a:rPr>
              <a:t>Принцип игровой подачи материала  </a:t>
            </a:r>
          </a:p>
        </p:txBody>
      </p:sp>
    </p:spTree>
    <p:extLst>
      <p:ext uri="{BB962C8B-B14F-4D97-AF65-F5344CB8AC3E}">
        <p14:creationId xmlns:p14="http://schemas.microsoft.com/office/powerpoint/2010/main" val="406416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Downloads\818152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1560" y="188640"/>
            <a:ext cx="58568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Организация работы по проекту: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980728"/>
            <a:ext cx="576064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6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Изучение литературы;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Составление картотеки игр;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Разработка перспективного плана работы;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Анкетирование родителей;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Подбор  консультативного  материала;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Обследование детей на начало и на конец учебного года;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Использование пальчиковых игр, игр по сенсорике и с игровыми пособиями;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i="1" dirty="0">
                <a:solidFill>
                  <a:srgbClr val="7030A0"/>
                </a:solidFill>
              </a:rPr>
              <a:t>Участие родителей  в реализации работы над проектом.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5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Downloads\422195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49524" y="82021"/>
            <a:ext cx="45352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  <a:ea typeface="BatangChe" pitchFamily="49" charset="-127"/>
              </a:rPr>
              <a:t>Этапы реализации проекта: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94612"/>
            <a:ext cx="3175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l </a:t>
            </a:r>
            <a:r>
              <a:rPr lang="ru-RU" b="1" i="1" u="sng" dirty="0">
                <a:solidFill>
                  <a:srgbClr val="002060"/>
                </a:solidFill>
              </a:rPr>
              <a:t> этап – подготовительный</a:t>
            </a:r>
            <a:endParaRPr lang="ru-RU" u="sng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95637" y="1268760"/>
            <a:ext cx="65527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Подобрать и изучить соответствующую методическую литературу.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Составить картотеку игр для развития мелкой моторики.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Разработать перспективный план.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диагностическое обследование детей по мелкой моторике на начало учебного года.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родительское собрание «Возрастные особенности детей 1 младшей группы»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Привлекать родителей к насыщению предметно – развивающей среды в группе.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Распределить развивающую среду по зонам.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Изготовить дидактические пособия.</a:t>
            </a:r>
          </a:p>
        </p:txBody>
      </p:sp>
    </p:spTree>
    <p:extLst>
      <p:ext uri="{BB962C8B-B14F-4D97-AF65-F5344CB8AC3E}">
        <p14:creationId xmlns:p14="http://schemas.microsoft.com/office/powerpoint/2010/main" val="204548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ome\Downloads\160024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31640" y="188640"/>
            <a:ext cx="28408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u="sng" dirty="0">
                <a:solidFill>
                  <a:srgbClr val="002060"/>
                </a:solidFill>
              </a:rPr>
              <a:t>II </a:t>
            </a:r>
            <a:r>
              <a:rPr lang="ru-RU" sz="2000" b="1" i="1" u="sng" dirty="0">
                <a:solidFill>
                  <a:srgbClr val="002060"/>
                </a:solidFill>
              </a:rPr>
              <a:t>этап – практический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2820" y="692696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Работу по мелкой моторике проводить во всех воспитательно – образовательных блоках.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анкетирование.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 консультацию для родителей «Игры и упражнения по мелкой моторике».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Проводить дома - индивидуальные работы, домашние задания.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Изготовить папку – передвижку «Чтобы четко говорить, надо с пальцами дружить».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i="1" dirty="0">
                <a:solidFill>
                  <a:srgbClr val="7030A0"/>
                </a:solidFill>
              </a:rPr>
              <a:t>Провести консультацию  для педагогов «Влияние пальчиковых игр на развитие мелкой моторики детей раннего возраста».</a:t>
            </a:r>
          </a:p>
        </p:txBody>
      </p:sp>
    </p:spTree>
    <p:extLst>
      <p:ext uri="{BB962C8B-B14F-4D97-AF65-F5344CB8AC3E}">
        <p14:creationId xmlns:p14="http://schemas.microsoft.com/office/powerpoint/2010/main" val="385660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1135</Words>
  <Application>Microsoft Office PowerPoint</Application>
  <PresentationFormat>Экран (4:3)</PresentationFormat>
  <Paragraphs>221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user</cp:lastModifiedBy>
  <cp:revision>66</cp:revision>
  <dcterms:created xsi:type="dcterms:W3CDTF">2014-11-11T11:57:23Z</dcterms:created>
  <dcterms:modified xsi:type="dcterms:W3CDTF">2023-06-10T10:17:38Z</dcterms:modified>
</cp:coreProperties>
</file>